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3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5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8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5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5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0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6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4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2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0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5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804E4-8603-4982-9A6E-0E27C30F4872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046EA-88CE-48EC-A92D-7DEEC2644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6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11913" y="1294198"/>
            <a:ext cx="1907238" cy="610804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Objective 2:</a:t>
            </a: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en-US" sz="1100" dirty="0" smtClean="0">
                <a:ea typeface="Calibri"/>
                <a:cs typeface="Times New Roman"/>
              </a:rPr>
              <a:t>Nutrition, food safety and value addition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-685800" y="1294198"/>
            <a:ext cx="1909763" cy="59023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Objective 1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: </a:t>
            </a:r>
            <a:r>
              <a:rPr lang="en-US" sz="1100" dirty="0">
                <a:ea typeface="Calibri"/>
                <a:cs typeface="Times New Roman"/>
              </a:rPr>
              <a:t>Resilient production systems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2" y="1273625"/>
            <a:ext cx="1834281" cy="610804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Objective 3:</a:t>
            </a:r>
            <a:r>
              <a:rPr lang="en-US" sz="1100" dirty="0" smtClean="0">
                <a:ea typeface="Calibri"/>
                <a:cs typeface="Times New Roman"/>
              </a:rPr>
              <a:t>  Markets, institutions and gender </a:t>
            </a:r>
          </a:p>
        </p:txBody>
      </p:sp>
      <p:sp>
        <p:nvSpPr>
          <p:cNvPr id="7" name="Rectangle 6"/>
          <p:cNvSpPr/>
          <p:nvPr/>
        </p:nvSpPr>
        <p:spPr>
          <a:xfrm>
            <a:off x="-3657600" y="2781300"/>
            <a:ext cx="2657475" cy="8763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Result 1:</a:t>
            </a:r>
            <a:r>
              <a:rPr lang="en-US" sz="1100" dirty="0">
                <a:ea typeface="Calibri"/>
                <a:cs typeface="Times New Roman"/>
              </a:rPr>
              <a:t>  Improving household food and nutritional security, particularly the vulnerable groups (e.g. pregnant women, children, sick people, elderly etc.)</a:t>
            </a:r>
          </a:p>
        </p:txBody>
      </p:sp>
      <p:sp>
        <p:nvSpPr>
          <p:cNvPr id="8" name="Rectangle 7"/>
          <p:cNvSpPr/>
          <p:nvPr/>
        </p:nvSpPr>
        <p:spPr>
          <a:xfrm>
            <a:off x="-766763" y="2781300"/>
            <a:ext cx="1990725" cy="876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Result </a:t>
            </a:r>
            <a:r>
              <a:rPr lang="en-US" sz="1100" b="1" dirty="0">
                <a:ea typeface="Calibri"/>
                <a:cs typeface="Times New Roman"/>
              </a:rPr>
              <a:t>2:</a:t>
            </a:r>
            <a:r>
              <a:rPr lang="en-US" sz="1100" dirty="0">
                <a:ea typeface="Calibri"/>
                <a:cs typeface="Times New Roman"/>
              </a:rPr>
              <a:t>Reducing post-harvest loss and improving shelf life through better pre-harvest, harvest and post-harvest </a:t>
            </a:r>
            <a:r>
              <a:rPr lang="en-US" sz="1100" dirty="0" smtClean="0">
                <a:ea typeface="Calibri"/>
                <a:cs typeface="Times New Roman"/>
              </a:rPr>
              <a:t>practices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 rot="16200000">
            <a:off x="-4582795" y="4717890"/>
            <a:ext cx="2329816" cy="327025"/>
          </a:xfrm>
          <a:prstGeom prst="rect">
            <a:avLst/>
          </a:prstGeom>
          <a:solidFill>
            <a:srgbClr val="C0504D">
              <a:lumMod val="60000"/>
              <a:lumOff val="4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Activities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Left-Right Arrow 24"/>
          <p:cNvSpPr/>
          <p:nvPr/>
        </p:nvSpPr>
        <p:spPr>
          <a:xfrm>
            <a:off x="-3352800" y="6227866"/>
            <a:ext cx="15931468" cy="630134"/>
          </a:xfrm>
          <a:prstGeom prst="leftRightArrow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Gender/Communication/Socio-economics/ </a:t>
            </a:r>
            <a:r>
              <a:rPr lang="en-US" sz="1100" b="1" dirty="0" smtClean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knowledge </a:t>
            </a:r>
            <a:r>
              <a:rPr lang="en-US" sz="1100" b="1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management </a:t>
            </a:r>
            <a:endParaRPr lang="en-US" sz="11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517607" y="203497"/>
            <a:ext cx="4895850" cy="49530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Goal: </a:t>
            </a:r>
            <a:r>
              <a:rPr lang="en-US" sz="1100" dirty="0">
                <a:ea typeface="Calibri"/>
                <a:cs typeface="Times New Roman"/>
              </a:rPr>
              <a:t>To offer menus of relevant and cost-effective integrated SI innovations </a:t>
            </a:r>
            <a:r>
              <a:rPr lang="en-US" sz="1100" dirty="0" smtClean="0">
                <a:ea typeface="Calibri"/>
                <a:cs typeface="Times New Roman"/>
              </a:rPr>
              <a:t>that simultaneously </a:t>
            </a:r>
            <a:r>
              <a:rPr lang="en-US" sz="1100" dirty="0">
                <a:ea typeface="Calibri"/>
                <a:cs typeface="Times New Roman"/>
              </a:rPr>
              <a:t>advance household welfare and enhance sustainability.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66" name="Straight Arrow Connector 65"/>
          <p:cNvCxnSpPr>
            <a:endCxn id="55" idx="2"/>
          </p:cNvCxnSpPr>
          <p:nvPr/>
        </p:nvCxnSpPr>
        <p:spPr>
          <a:xfrm flipV="1">
            <a:off x="4965532" y="698798"/>
            <a:ext cx="0" cy="352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4" idx="0"/>
          </p:cNvCxnSpPr>
          <p:nvPr/>
        </p:nvCxnSpPr>
        <p:spPr>
          <a:xfrm flipV="1">
            <a:off x="4965532" y="1050991"/>
            <a:ext cx="0" cy="2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" idx="0"/>
          </p:cNvCxnSpPr>
          <p:nvPr/>
        </p:nvCxnSpPr>
        <p:spPr>
          <a:xfrm flipH="1" flipV="1">
            <a:off x="9603942" y="1050991"/>
            <a:ext cx="1" cy="222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269082" y="1050991"/>
            <a:ext cx="30075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6477001" y="1050991"/>
            <a:ext cx="31269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276600" y="1050991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1517482" y="2764381"/>
            <a:ext cx="1981200" cy="876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Result </a:t>
            </a:r>
            <a:r>
              <a:rPr lang="en-US" sz="1100" b="1" dirty="0">
                <a:ea typeface="Calibri"/>
                <a:cs typeface="Times New Roman"/>
              </a:rPr>
              <a:t>3:</a:t>
            </a:r>
            <a:r>
              <a:rPr lang="en-US" sz="1100" dirty="0">
                <a:ea typeface="Calibri"/>
                <a:cs typeface="Times New Roman"/>
              </a:rPr>
              <a:t>Improve the market value of agricultural produce through value addition thereby increasing  household income and nutritional </a:t>
            </a:r>
            <a:r>
              <a:rPr lang="en-US" sz="1100" dirty="0" smtClean="0">
                <a:ea typeface="Calibri"/>
                <a:cs typeface="Times New Roman"/>
              </a:rPr>
              <a:t>value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91" name="Straight Arrow Connector 90"/>
          <p:cNvCxnSpPr>
            <a:stCxn id="5" idx="0"/>
          </p:cNvCxnSpPr>
          <p:nvPr/>
        </p:nvCxnSpPr>
        <p:spPr>
          <a:xfrm flipH="1" flipV="1">
            <a:off x="269083" y="1050991"/>
            <a:ext cx="1" cy="2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3974932" y="2732948"/>
            <a:ext cx="3187868" cy="876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a typeface="Calibri"/>
                <a:cs typeface="Times New Roman"/>
              </a:rPr>
              <a:t>Result </a:t>
            </a:r>
            <a:r>
              <a:rPr lang="en-US" sz="1100" b="1" dirty="0" smtClean="0">
                <a:ea typeface="Calibri"/>
                <a:cs typeface="Times New Roman"/>
              </a:rPr>
              <a:t>4</a:t>
            </a:r>
            <a:r>
              <a:rPr lang="en-US" sz="1100" dirty="0" smtClean="0">
                <a:ea typeface="Calibri"/>
                <a:cs typeface="Times New Roman"/>
              </a:rPr>
              <a:t>:Develop and enhance integrated crop-livestock systems to improve productivity, profitability and reduce risks of small holder farmers without degrading the natural resource base.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620000" y="2732948"/>
            <a:ext cx="2590800" cy="876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Result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5:</a:t>
            </a:r>
            <a:r>
              <a:rPr lang="en-US" sz="1100" dirty="0">
                <a:ea typeface="Calibri"/>
                <a:cs typeface="Times New Roman"/>
              </a:rPr>
              <a:t>  Enhancing institutional options to improve market access (both agricultural inputs and outputs),access to sustainable intensification technologies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10744200" y="2732948"/>
            <a:ext cx="1981200" cy="876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Result 6:</a:t>
            </a:r>
            <a:r>
              <a:rPr lang="en-US" sz="1100" dirty="0">
                <a:ea typeface="Calibri"/>
                <a:cs typeface="Times New Roman"/>
              </a:rPr>
              <a:t> To empower the vulnerable groups (women and youth) for equitable access to and control of production assets (land, labour, credits etc)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-2328862" y="2514600"/>
            <a:ext cx="14906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8" idx="0"/>
          </p:cNvCxnSpPr>
          <p:nvPr/>
        </p:nvCxnSpPr>
        <p:spPr>
          <a:xfrm flipH="1" flipV="1">
            <a:off x="223838" y="1905000"/>
            <a:ext cx="4762" cy="876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89" idx="0"/>
          </p:cNvCxnSpPr>
          <p:nvPr/>
        </p:nvCxnSpPr>
        <p:spPr>
          <a:xfrm flipV="1">
            <a:off x="2508084" y="2514601"/>
            <a:ext cx="9525" cy="249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223963" y="2514600"/>
            <a:ext cx="12936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-838200" y="2514600"/>
            <a:ext cx="20621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96" idx="0"/>
          </p:cNvCxnSpPr>
          <p:nvPr/>
        </p:nvCxnSpPr>
        <p:spPr>
          <a:xfrm flipV="1">
            <a:off x="11734800" y="2514601"/>
            <a:ext cx="0" cy="218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8567739" y="2514600"/>
            <a:ext cx="5762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>
            <a:off x="10210800" y="25146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endCxn id="6" idx="2"/>
          </p:cNvCxnSpPr>
          <p:nvPr/>
        </p:nvCxnSpPr>
        <p:spPr>
          <a:xfrm flipV="1">
            <a:off x="9603941" y="1884429"/>
            <a:ext cx="0" cy="6301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9144000" y="25146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ounded Rectangle 133"/>
          <p:cNvSpPr/>
          <p:nvPr/>
        </p:nvSpPr>
        <p:spPr>
          <a:xfrm flipH="1">
            <a:off x="-2791493" y="5486399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5" name="Rounded Rectangle 134"/>
          <p:cNvSpPr/>
          <p:nvPr/>
        </p:nvSpPr>
        <p:spPr>
          <a:xfrm flipH="1">
            <a:off x="-2798723" y="4659312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6" name="Rounded Rectangle 135"/>
          <p:cNvSpPr/>
          <p:nvPr/>
        </p:nvSpPr>
        <p:spPr>
          <a:xfrm flipH="1">
            <a:off x="-2798724" y="3962400"/>
            <a:ext cx="1427123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H="1" flipV="1">
            <a:off x="-3094523" y="3810001"/>
            <a:ext cx="17789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38" name="Straight Arrow Connector 137"/>
          <p:cNvCxnSpPr/>
          <p:nvPr/>
        </p:nvCxnSpPr>
        <p:spPr>
          <a:xfrm flipH="1">
            <a:off x="-3125105" y="4187288"/>
            <a:ext cx="333613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39" name="Straight Arrow Connector 138"/>
          <p:cNvCxnSpPr/>
          <p:nvPr/>
        </p:nvCxnSpPr>
        <p:spPr>
          <a:xfrm flipH="1" flipV="1">
            <a:off x="-3124200" y="4864099"/>
            <a:ext cx="278010" cy="1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40" name="Straight Arrow Connector 139"/>
          <p:cNvCxnSpPr>
            <a:stCxn id="134" idx="3"/>
          </p:cNvCxnSpPr>
          <p:nvPr/>
        </p:nvCxnSpPr>
        <p:spPr>
          <a:xfrm flipH="1">
            <a:off x="-3094523" y="5676900"/>
            <a:ext cx="303030" cy="7092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41" name="Straight Connector 140"/>
          <p:cNvCxnSpPr/>
          <p:nvPr/>
        </p:nvCxnSpPr>
        <p:spPr>
          <a:xfrm>
            <a:off x="-3094523" y="3806825"/>
            <a:ext cx="931335" cy="3175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42" name="Straight Arrow Connector 141"/>
          <p:cNvCxnSpPr/>
          <p:nvPr/>
        </p:nvCxnSpPr>
        <p:spPr>
          <a:xfrm flipH="1" flipV="1">
            <a:off x="-2163187" y="365760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4" name="Straight Connector 153"/>
          <p:cNvCxnSpPr/>
          <p:nvPr/>
        </p:nvCxnSpPr>
        <p:spPr>
          <a:xfrm flipH="1" flipV="1">
            <a:off x="-656123" y="3810001"/>
            <a:ext cx="17789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55" name="Straight Arrow Connector 154"/>
          <p:cNvCxnSpPr/>
          <p:nvPr/>
        </p:nvCxnSpPr>
        <p:spPr>
          <a:xfrm flipH="1">
            <a:off x="-686705" y="4187288"/>
            <a:ext cx="333613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6" name="Straight Arrow Connector 155"/>
          <p:cNvCxnSpPr/>
          <p:nvPr/>
        </p:nvCxnSpPr>
        <p:spPr>
          <a:xfrm flipH="1">
            <a:off x="-638334" y="4864099"/>
            <a:ext cx="444817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7" name="Straight Arrow Connector 156"/>
          <p:cNvCxnSpPr/>
          <p:nvPr/>
        </p:nvCxnSpPr>
        <p:spPr>
          <a:xfrm flipH="1">
            <a:off x="-656123" y="5683992"/>
            <a:ext cx="43555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8" name="Straight Connector 157"/>
          <p:cNvCxnSpPr/>
          <p:nvPr/>
        </p:nvCxnSpPr>
        <p:spPr>
          <a:xfrm>
            <a:off x="-656123" y="3806825"/>
            <a:ext cx="931335" cy="3175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59" name="Straight Arrow Connector 158"/>
          <p:cNvCxnSpPr/>
          <p:nvPr/>
        </p:nvCxnSpPr>
        <p:spPr>
          <a:xfrm flipH="1" flipV="1">
            <a:off x="275213" y="365760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63" name="Straight Connector 162"/>
          <p:cNvCxnSpPr/>
          <p:nvPr/>
        </p:nvCxnSpPr>
        <p:spPr>
          <a:xfrm flipH="1" flipV="1">
            <a:off x="1629879" y="3810001"/>
            <a:ext cx="17789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64" name="Straight Arrow Connector 163"/>
          <p:cNvCxnSpPr/>
          <p:nvPr/>
        </p:nvCxnSpPr>
        <p:spPr>
          <a:xfrm flipH="1">
            <a:off x="1599297" y="4187288"/>
            <a:ext cx="333613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65" name="Straight Arrow Connector 164"/>
          <p:cNvCxnSpPr/>
          <p:nvPr/>
        </p:nvCxnSpPr>
        <p:spPr>
          <a:xfrm flipH="1">
            <a:off x="1647667" y="4864099"/>
            <a:ext cx="444817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66" name="Straight Arrow Connector 165"/>
          <p:cNvCxnSpPr/>
          <p:nvPr/>
        </p:nvCxnSpPr>
        <p:spPr>
          <a:xfrm flipH="1">
            <a:off x="1629877" y="5683992"/>
            <a:ext cx="43555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67" name="Straight Connector 166"/>
          <p:cNvCxnSpPr/>
          <p:nvPr/>
        </p:nvCxnSpPr>
        <p:spPr>
          <a:xfrm>
            <a:off x="1629879" y="3806825"/>
            <a:ext cx="931335" cy="3175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68" name="Straight Arrow Connector 167"/>
          <p:cNvCxnSpPr/>
          <p:nvPr/>
        </p:nvCxnSpPr>
        <p:spPr>
          <a:xfrm flipH="1" flipV="1">
            <a:off x="2561213" y="365760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72" name="Straight Connector 171"/>
          <p:cNvCxnSpPr/>
          <p:nvPr/>
        </p:nvCxnSpPr>
        <p:spPr>
          <a:xfrm flipH="1" flipV="1">
            <a:off x="6520963" y="3810001"/>
            <a:ext cx="13950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73" name="Straight Arrow Connector 172"/>
          <p:cNvCxnSpPr/>
          <p:nvPr/>
        </p:nvCxnSpPr>
        <p:spPr>
          <a:xfrm>
            <a:off x="6203631" y="4187288"/>
            <a:ext cx="34290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74" name="Straight Arrow Connector 173"/>
          <p:cNvCxnSpPr/>
          <p:nvPr/>
        </p:nvCxnSpPr>
        <p:spPr>
          <a:xfrm>
            <a:off x="6077713" y="4864099"/>
            <a:ext cx="45720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75" name="Straight Arrow Connector 174"/>
          <p:cNvCxnSpPr/>
          <p:nvPr/>
        </p:nvCxnSpPr>
        <p:spPr>
          <a:xfrm>
            <a:off x="6105525" y="5683992"/>
            <a:ext cx="447675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76" name="Straight Connector 175"/>
          <p:cNvCxnSpPr/>
          <p:nvPr/>
        </p:nvCxnSpPr>
        <p:spPr>
          <a:xfrm flipH="1">
            <a:off x="5595938" y="3810000"/>
            <a:ext cx="957260" cy="0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77" name="Straight Arrow Connector 176"/>
          <p:cNvCxnSpPr/>
          <p:nvPr/>
        </p:nvCxnSpPr>
        <p:spPr>
          <a:xfrm flipV="1">
            <a:off x="5595936" y="365760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3" name="Straight Connector 182"/>
          <p:cNvCxnSpPr/>
          <p:nvPr/>
        </p:nvCxnSpPr>
        <p:spPr>
          <a:xfrm flipH="1" flipV="1">
            <a:off x="7649679" y="3810001"/>
            <a:ext cx="17789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84" name="Straight Arrow Connector 183"/>
          <p:cNvCxnSpPr/>
          <p:nvPr/>
        </p:nvCxnSpPr>
        <p:spPr>
          <a:xfrm flipH="1">
            <a:off x="7619097" y="4187288"/>
            <a:ext cx="333613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5" name="Straight Arrow Connector 184"/>
          <p:cNvCxnSpPr/>
          <p:nvPr/>
        </p:nvCxnSpPr>
        <p:spPr>
          <a:xfrm flipH="1">
            <a:off x="7667468" y="4864099"/>
            <a:ext cx="444817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6" name="Straight Arrow Connector 185"/>
          <p:cNvCxnSpPr/>
          <p:nvPr/>
        </p:nvCxnSpPr>
        <p:spPr>
          <a:xfrm flipH="1">
            <a:off x="7649677" y="5683992"/>
            <a:ext cx="43555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7" name="Straight Connector 186"/>
          <p:cNvCxnSpPr/>
          <p:nvPr/>
        </p:nvCxnSpPr>
        <p:spPr>
          <a:xfrm>
            <a:off x="7649679" y="3806825"/>
            <a:ext cx="931335" cy="3175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88" name="Straight Arrow Connector 187"/>
          <p:cNvCxnSpPr/>
          <p:nvPr/>
        </p:nvCxnSpPr>
        <p:spPr>
          <a:xfrm flipH="1" flipV="1">
            <a:off x="8581013" y="365760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92" name="Straight Connector 191"/>
          <p:cNvCxnSpPr/>
          <p:nvPr/>
        </p:nvCxnSpPr>
        <p:spPr>
          <a:xfrm flipH="1" flipV="1">
            <a:off x="10855746" y="3803652"/>
            <a:ext cx="17789" cy="1873993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93" name="Straight Arrow Connector 192"/>
          <p:cNvCxnSpPr>
            <a:stCxn id="237" idx="3"/>
          </p:cNvCxnSpPr>
          <p:nvPr/>
        </p:nvCxnSpPr>
        <p:spPr>
          <a:xfrm flipH="1">
            <a:off x="10867788" y="4178300"/>
            <a:ext cx="450564" cy="2639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94" name="Straight Arrow Connector 193"/>
          <p:cNvCxnSpPr/>
          <p:nvPr/>
        </p:nvCxnSpPr>
        <p:spPr>
          <a:xfrm flipH="1">
            <a:off x="10873535" y="4857749"/>
            <a:ext cx="444817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95" name="Straight Arrow Connector 194"/>
          <p:cNvCxnSpPr/>
          <p:nvPr/>
        </p:nvCxnSpPr>
        <p:spPr>
          <a:xfrm flipH="1">
            <a:off x="10855744" y="5677642"/>
            <a:ext cx="435550" cy="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96" name="Straight Connector 195"/>
          <p:cNvCxnSpPr/>
          <p:nvPr/>
        </p:nvCxnSpPr>
        <p:spPr>
          <a:xfrm>
            <a:off x="10855744" y="3800476"/>
            <a:ext cx="931335" cy="3175"/>
          </a:xfrm>
          <a:prstGeom prst="line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197" name="Straight Arrow Connector 196"/>
          <p:cNvCxnSpPr/>
          <p:nvPr/>
        </p:nvCxnSpPr>
        <p:spPr>
          <a:xfrm flipH="1" flipV="1">
            <a:off x="11787080" y="3651250"/>
            <a:ext cx="0" cy="152400"/>
          </a:xfrm>
          <a:prstGeom prst="straightConnector1">
            <a:avLst/>
          </a:prstGeom>
          <a:noFill/>
          <a:ln w="22225" cap="flat" cmpd="sng" algn="ctr">
            <a:solidFill>
              <a:srgbClr val="C0504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201" name="Straight Arrow Connector 200"/>
          <p:cNvCxnSpPr>
            <a:stCxn id="94" idx="0"/>
          </p:cNvCxnSpPr>
          <p:nvPr/>
        </p:nvCxnSpPr>
        <p:spPr>
          <a:xfrm flipV="1">
            <a:off x="5568866" y="2438401"/>
            <a:ext cx="0" cy="294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 flipH="1">
            <a:off x="4950909" y="2438400"/>
            <a:ext cx="6179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>
            <a:endCxn id="4" idx="2"/>
          </p:cNvCxnSpPr>
          <p:nvPr/>
        </p:nvCxnSpPr>
        <p:spPr>
          <a:xfrm flipV="1">
            <a:off x="4950909" y="1905000"/>
            <a:ext cx="14625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>
            <a:stCxn id="7" idx="0"/>
          </p:cNvCxnSpPr>
          <p:nvPr/>
        </p:nvCxnSpPr>
        <p:spPr>
          <a:xfrm flipH="1" flipV="1">
            <a:off x="-2328863" y="2514600"/>
            <a:ext cx="1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/>
          <p:cNvCxnSpPr/>
          <p:nvPr/>
        </p:nvCxnSpPr>
        <p:spPr>
          <a:xfrm flipV="1">
            <a:off x="8581013" y="2514601"/>
            <a:ext cx="0" cy="218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Rounded Rectangle 222"/>
          <p:cNvSpPr/>
          <p:nvPr/>
        </p:nvSpPr>
        <p:spPr>
          <a:xfrm flipH="1">
            <a:off x="-353093" y="3962400"/>
            <a:ext cx="1564359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4" name="Rounded Rectangle 223"/>
          <p:cNvSpPr/>
          <p:nvPr/>
        </p:nvSpPr>
        <p:spPr>
          <a:xfrm flipH="1">
            <a:off x="-190456" y="4676614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5" name="Rounded Rectangle 224"/>
          <p:cNvSpPr/>
          <p:nvPr/>
        </p:nvSpPr>
        <p:spPr>
          <a:xfrm flipH="1">
            <a:off x="-176934" y="5493493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6" name="Rounded Rectangle 225"/>
          <p:cNvSpPr/>
          <p:nvPr/>
        </p:nvSpPr>
        <p:spPr>
          <a:xfrm flipH="1">
            <a:off x="1934323" y="3949700"/>
            <a:ext cx="1564359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7" name="Rounded Rectangle 226"/>
          <p:cNvSpPr/>
          <p:nvPr/>
        </p:nvSpPr>
        <p:spPr>
          <a:xfrm flipH="1">
            <a:off x="2095546" y="4652961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8" name="Rounded Rectangle 227"/>
          <p:cNvSpPr/>
          <p:nvPr/>
        </p:nvSpPr>
        <p:spPr>
          <a:xfrm flipH="1">
            <a:off x="2092484" y="5486398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9" name="Rounded Rectangle 228"/>
          <p:cNvSpPr/>
          <p:nvPr/>
        </p:nvSpPr>
        <p:spPr>
          <a:xfrm flipH="1">
            <a:off x="4639272" y="3994150"/>
            <a:ext cx="1564359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0" name="Rounded Rectangle 229"/>
          <p:cNvSpPr/>
          <p:nvPr/>
        </p:nvSpPr>
        <p:spPr>
          <a:xfrm flipH="1">
            <a:off x="4678402" y="4648200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1" name="Rounded Rectangle 230"/>
          <p:cNvSpPr/>
          <p:nvPr/>
        </p:nvSpPr>
        <p:spPr>
          <a:xfrm flipH="1">
            <a:off x="4717324" y="5493493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2" name="Rounded Rectangle 231"/>
          <p:cNvSpPr/>
          <p:nvPr/>
        </p:nvSpPr>
        <p:spPr>
          <a:xfrm flipH="1">
            <a:off x="7952710" y="3962400"/>
            <a:ext cx="1564359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3" name="Rounded Rectangle 232"/>
          <p:cNvSpPr/>
          <p:nvPr/>
        </p:nvSpPr>
        <p:spPr>
          <a:xfrm flipH="1">
            <a:off x="8115346" y="4659312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4" name="Rounded Rectangle 233"/>
          <p:cNvSpPr/>
          <p:nvPr/>
        </p:nvSpPr>
        <p:spPr>
          <a:xfrm flipH="1">
            <a:off x="8117119" y="5480793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5" name="Rounded Rectangle 234"/>
          <p:cNvSpPr/>
          <p:nvPr/>
        </p:nvSpPr>
        <p:spPr>
          <a:xfrm flipH="1">
            <a:off x="11318352" y="5469204"/>
            <a:ext cx="1388201" cy="3810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#3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6" name="Rounded Rectangle 235"/>
          <p:cNvSpPr/>
          <p:nvPr/>
        </p:nvSpPr>
        <p:spPr>
          <a:xfrm flipH="1">
            <a:off x="11352531" y="4648200"/>
            <a:ext cx="1427123" cy="4095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latin typeface="Calibri"/>
                <a:ea typeface="Calibri"/>
                <a:cs typeface="Times New Roman"/>
              </a:rPr>
              <a:t>#2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7" name="Rounded Rectangle 236"/>
          <p:cNvSpPr/>
          <p:nvPr/>
        </p:nvSpPr>
        <p:spPr>
          <a:xfrm flipH="1">
            <a:off x="11318352" y="3949700"/>
            <a:ext cx="1564359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#1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992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</cp:revision>
  <dcterms:created xsi:type="dcterms:W3CDTF">2016-02-18T10:39:27Z</dcterms:created>
  <dcterms:modified xsi:type="dcterms:W3CDTF">2016-02-18T10:40:11Z</dcterms:modified>
</cp:coreProperties>
</file>